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735763" cy="98663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DFB"/>
    <a:srgbClr val="FEF1E6"/>
    <a:srgbClr val="FACBA4"/>
    <a:srgbClr val="EBF0F9"/>
    <a:srgbClr val="D6E1F2"/>
    <a:srgbClr val="EDF2F9"/>
    <a:srgbClr val="F2F1CA"/>
    <a:srgbClr val="E4E292"/>
    <a:srgbClr val="CCCC40"/>
    <a:srgbClr val="FFFD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342" y="-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FC0508-BCA1-4621-8BBB-8930F7DD0A9C}" type="datetimeFigureOut">
              <a:rPr lang="ko-KR" altLang="en-US" smtClean="0"/>
              <a:t>2016-03-08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7867A4-76AA-4310-83B1-377191B79FA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450689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C7C5C-7907-4B4C-BAD1-F17E89859A11}" type="datetimeFigureOut">
              <a:rPr lang="ko-KR" altLang="en-US" smtClean="0"/>
              <a:pPr/>
              <a:t>2016-03-08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77F27-AB0C-4201-AD51-10387F1E8E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8339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C7C5C-7907-4B4C-BAD1-F17E89859A11}" type="datetimeFigureOut">
              <a:rPr lang="ko-KR" altLang="en-US" smtClean="0"/>
              <a:pPr/>
              <a:t>2016-03-08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77F27-AB0C-4201-AD51-10387F1E8E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2890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C7C5C-7907-4B4C-BAD1-F17E89859A11}" type="datetimeFigureOut">
              <a:rPr lang="ko-KR" altLang="en-US" smtClean="0"/>
              <a:pPr/>
              <a:t>2016-03-08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77F27-AB0C-4201-AD51-10387F1E8E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47648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C7C5C-7907-4B4C-BAD1-F17E89859A11}" type="datetimeFigureOut">
              <a:rPr lang="ko-KR" altLang="en-US" smtClean="0"/>
              <a:pPr/>
              <a:t>2016-03-08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77F27-AB0C-4201-AD51-10387F1E8E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949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C7C5C-7907-4B4C-BAD1-F17E89859A11}" type="datetimeFigureOut">
              <a:rPr lang="ko-KR" altLang="en-US" smtClean="0"/>
              <a:pPr/>
              <a:t>2016-03-08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77F27-AB0C-4201-AD51-10387F1E8E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50021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C7C5C-7907-4B4C-BAD1-F17E89859A11}" type="datetimeFigureOut">
              <a:rPr lang="ko-KR" altLang="en-US" smtClean="0"/>
              <a:pPr/>
              <a:t>2016-03-08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77F27-AB0C-4201-AD51-10387F1E8E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4676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C7C5C-7907-4B4C-BAD1-F17E89859A11}" type="datetimeFigureOut">
              <a:rPr lang="ko-KR" altLang="en-US" smtClean="0"/>
              <a:pPr/>
              <a:t>2016-03-08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77F27-AB0C-4201-AD51-10387F1E8E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5469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C7C5C-7907-4B4C-BAD1-F17E89859A11}" type="datetimeFigureOut">
              <a:rPr lang="ko-KR" altLang="en-US" smtClean="0"/>
              <a:pPr/>
              <a:t>2016-03-08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77F27-AB0C-4201-AD51-10387F1E8E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44083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C7C5C-7907-4B4C-BAD1-F17E89859A11}" type="datetimeFigureOut">
              <a:rPr lang="ko-KR" altLang="en-US" smtClean="0"/>
              <a:pPr/>
              <a:t>2016-03-08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77F27-AB0C-4201-AD51-10387F1E8E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39653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C7C5C-7907-4B4C-BAD1-F17E89859A11}" type="datetimeFigureOut">
              <a:rPr lang="ko-KR" altLang="en-US" smtClean="0"/>
              <a:pPr/>
              <a:t>2016-03-08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77F27-AB0C-4201-AD51-10387F1E8E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8785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C7C5C-7907-4B4C-BAD1-F17E89859A11}" type="datetimeFigureOut">
              <a:rPr lang="ko-KR" altLang="en-US" smtClean="0"/>
              <a:pPr/>
              <a:t>2016-03-08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77F27-AB0C-4201-AD51-10387F1E8E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7268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5C7C5C-7907-4B4C-BAD1-F17E89859A11}" type="datetimeFigureOut">
              <a:rPr lang="ko-KR" altLang="en-US" smtClean="0"/>
              <a:pPr/>
              <a:t>2016-03-08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B77F27-AB0C-4201-AD51-10387F1E8E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7957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23903"/>
              </p:ext>
            </p:extLst>
          </p:nvPr>
        </p:nvGraphicFramePr>
        <p:xfrm>
          <a:off x="215520" y="980728"/>
          <a:ext cx="8676964" cy="4752527"/>
        </p:xfrm>
        <a:graphic>
          <a:graphicData uri="http://schemas.openxmlformats.org/drawingml/2006/table">
            <a:tbl>
              <a:tblPr>
                <a:effectLst>
                  <a:outerShdw blurRad="50800" dist="50800" dir="5400000" algn="ctr" rotWithShape="0">
                    <a:schemeClr val="bg1"/>
                  </a:outerShdw>
                </a:effectLst>
                <a:tableStyleId>{5C22544A-7EE6-4342-B048-85BDC9FD1C3A}</a:tableStyleId>
              </a:tblPr>
              <a:tblGrid>
                <a:gridCol w="1332144"/>
                <a:gridCol w="720080"/>
                <a:gridCol w="744045"/>
                <a:gridCol w="381175"/>
                <a:gridCol w="547936"/>
                <a:gridCol w="547936"/>
                <a:gridCol w="547936"/>
                <a:gridCol w="547936"/>
                <a:gridCol w="547936"/>
                <a:gridCol w="547936"/>
                <a:gridCol w="547936"/>
                <a:gridCol w="547936"/>
                <a:gridCol w="547936"/>
                <a:gridCol w="568096"/>
              </a:tblGrid>
              <a:tr h="269074">
                <a:tc rowSpan="2">
                  <a:txBody>
                    <a:bodyPr/>
                    <a:lstStyle/>
                    <a:p>
                      <a:pPr algn="l" fontAlgn="ctr"/>
                      <a:r>
                        <a:rPr lang="ko-KR" altLang="en-US" sz="10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                            월</a:t>
                      </a:r>
                      <a:br>
                        <a:rPr lang="ko-KR" altLang="en-US" sz="10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</a:br>
                      <a:r>
                        <a:rPr lang="ko-KR" altLang="en-US" sz="10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  </a:t>
                      </a:r>
                      <a:r>
                        <a:rPr lang="ko-KR" altLang="en-US" sz="1000" b="1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   과정</a:t>
                      </a:r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기간</a:t>
                      </a:r>
                      <a:r>
                        <a:rPr lang="en-US" altLang="ko-KR" sz="10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(</a:t>
                      </a:r>
                      <a:r>
                        <a:rPr lang="en-US" sz="1000" b="1" u="none" strike="noStrike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hr</a:t>
                      </a:r>
                      <a:r>
                        <a:rPr lang="en-US" sz="10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)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교육비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u="none" strike="noStrike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정원</a:t>
                      </a:r>
                      <a:endParaRPr lang="ko-KR" altLang="en-US" sz="1000" b="1" i="0" u="none" strike="noStrike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3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4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5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6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7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8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9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10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11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12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8832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MAR</a:t>
                      </a:r>
                      <a:endParaRPr lang="en-US" sz="9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APR</a:t>
                      </a:r>
                      <a:endParaRPr lang="en-US" sz="9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MAY</a:t>
                      </a:r>
                      <a:endParaRPr lang="en-US" sz="9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JUN</a:t>
                      </a:r>
                      <a:endParaRPr lang="en-US" sz="9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JUL</a:t>
                      </a:r>
                      <a:endParaRPr lang="en-US" sz="9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AUG</a:t>
                      </a:r>
                      <a:endParaRPr lang="en-US" sz="9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SEP</a:t>
                      </a:r>
                      <a:endParaRPr lang="en-US" sz="9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OCT</a:t>
                      </a:r>
                      <a:endParaRPr lang="en-US" sz="9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NOV</a:t>
                      </a:r>
                      <a:endParaRPr lang="en-US" sz="9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DEC</a:t>
                      </a:r>
                      <a:endParaRPr lang="en-US" sz="9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</a:tr>
              <a:tr h="26078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반도체기초</a:t>
                      </a:r>
                      <a:endParaRPr lang="ko-KR" alt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5</a:t>
                      </a:r>
                      <a:r>
                        <a:rPr lang="ko-KR" altLang="en-US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일</a:t>
                      </a:r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(33</a:t>
                      </a:r>
                      <a:r>
                        <a:rPr lang="en-US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hr)</a:t>
                      </a:r>
                      <a:endParaRPr 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￦700,000</a:t>
                      </a:r>
                      <a:endParaRPr lang="en-US" altLang="ko-KR" sz="1100" b="1" i="0" u="none" strike="noStrike" smtClean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20</a:t>
                      </a:r>
                      <a:endParaRPr lang="en-US" altLang="ko-KR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smtClean="0">
                          <a:solidFill>
                            <a:srgbClr val="FF0000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7~11</a:t>
                      </a:r>
                    </a:p>
                    <a:p>
                      <a:pPr algn="ctr" fontAlgn="ctr"/>
                      <a:r>
                        <a:rPr lang="ko-KR" altLang="en-US" sz="1000" b="1" i="0" u="none" strike="noStrike" smtClean="0">
                          <a:solidFill>
                            <a:srgbClr val="FF0000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미개설</a:t>
                      </a:r>
                      <a:endParaRPr lang="en-US" altLang="ko-KR" sz="1000" b="1" i="0" u="none" strike="noStrike" smtClean="0">
                        <a:solidFill>
                          <a:srgbClr val="FF0000"/>
                        </a:solidFill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25~29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  <a:p>
                      <a:pPr algn="ctr" fontAlgn="ctr"/>
                      <a:r>
                        <a:rPr lang="en-US" altLang="ko-KR" sz="800" b="1" i="0" u="none" strike="noStrike" dirty="0" smtClean="0">
                          <a:solidFill>
                            <a:schemeClr val="accent1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(</a:t>
                      </a:r>
                      <a:r>
                        <a:rPr lang="ko-KR" altLang="en-US" sz="800" b="1" i="0" u="none" strike="noStrike" dirty="0" smtClean="0">
                          <a:solidFill>
                            <a:schemeClr val="accent1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일정변경</a:t>
                      </a:r>
                      <a:r>
                        <a:rPr lang="en-US" altLang="ko-KR" sz="800" b="1" i="0" u="none" strike="noStrike" dirty="0" smtClean="0">
                          <a:solidFill>
                            <a:schemeClr val="accent1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)</a:t>
                      </a: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9~13</a:t>
                      </a: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13~17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11~15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22~26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26~30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17~21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14~18</a:t>
                      </a: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12~16</a:t>
                      </a: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</a:tr>
              <a:tr h="26078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5/30~6/3</a:t>
                      </a: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7169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반도체실무</a:t>
                      </a:r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Ⅰ</a:t>
                      </a:r>
                      <a:endParaRPr lang="en-US" altLang="ko-KR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5</a:t>
                      </a:r>
                      <a:r>
                        <a:rPr lang="ko-KR" altLang="en-US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일</a:t>
                      </a:r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(30</a:t>
                      </a:r>
                      <a:r>
                        <a:rPr lang="en-US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hr)</a:t>
                      </a:r>
                      <a:endParaRPr 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￦500,000</a:t>
                      </a:r>
                      <a:endParaRPr 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40</a:t>
                      </a:r>
                      <a:endParaRPr lang="en-US" altLang="ko-KR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14~18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20~24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21~25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</a:tr>
              <a:tr h="47169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반도체실무</a:t>
                      </a:r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Ⅱ</a:t>
                      </a:r>
                      <a:endParaRPr lang="en-US" altLang="ko-KR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3</a:t>
                      </a:r>
                      <a:r>
                        <a:rPr lang="ko-KR" altLang="en-US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일</a:t>
                      </a:r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(</a:t>
                      </a:r>
                      <a:r>
                        <a:rPr lang="en-US" altLang="ko-KR" sz="1100" b="1" u="none" strike="noStrike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22</a:t>
                      </a:r>
                      <a:r>
                        <a:rPr lang="en-US" sz="1100" b="1" u="none" strike="noStrike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hr</a:t>
                      </a:r>
                      <a:r>
                        <a:rPr lang="en-US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)</a:t>
                      </a:r>
                      <a:endParaRPr 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￦350,000</a:t>
                      </a:r>
                      <a:endParaRPr 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20</a:t>
                      </a:r>
                      <a:endParaRPr lang="en-US" altLang="ko-KR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2~4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9~11</a:t>
                      </a:r>
                    </a:p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u="none" strike="noStrike" dirty="0" smtClean="0">
                          <a:solidFill>
                            <a:schemeClr val="accent1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(</a:t>
                      </a:r>
                      <a:r>
                        <a:rPr lang="ko-KR" altLang="en-US" sz="800" b="1" i="0" u="none" strike="noStrike" dirty="0" smtClean="0">
                          <a:solidFill>
                            <a:schemeClr val="accent1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일정변경</a:t>
                      </a:r>
                      <a:r>
                        <a:rPr lang="en-US" altLang="ko-KR" sz="800" b="1" i="0" u="none" strike="noStrike" dirty="0" smtClean="0">
                          <a:solidFill>
                            <a:schemeClr val="accent1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)</a:t>
                      </a: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</a:tr>
              <a:tr h="47169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평판디스플레이</a:t>
                      </a:r>
                      <a:endParaRPr lang="ko-KR" alt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4</a:t>
                      </a:r>
                      <a:r>
                        <a:rPr lang="ko-KR" altLang="en-US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일</a:t>
                      </a:r>
                      <a:r>
                        <a:rPr lang="en-US" altLang="ko-KR" sz="1100" b="1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(</a:t>
                      </a:r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26hr</a:t>
                      </a:r>
                      <a:r>
                        <a:rPr lang="en-US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)</a:t>
                      </a:r>
                      <a:endParaRPr 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￦400,000</a:t>
                      </a:r>
                      <a:endParaRPr 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40</a:t>
                      </a:r>
                      <a:endParaRPr lang="en-US" altLang="ko-KR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22~25</a:t>
                      </a:r>
                    </a:p>
                    <a:p>
                      <a:pPr algn="ctr" fontAlgn="ctr"/>
                      <a:r>
                        <a:rPr lang="ko-KR" altLang="en-US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폐강</a:t>
                      </a:r>
                      <a:endParaRPr lang="en-US" altLang="ko-KR" sz="1000" b="1" i="0" u="none" strike="noStrike" dirty="0">
                        <a:solidFill>
                          <a:srgbClr val="FF0000"/>
                        </a:solidFill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7~10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11~14</a:t>
                      </a:r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</a:tr>
              <a:tr h="47169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 err="1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플라즈마기술</a:t>
                      </a:r>
                      <a:endParaRPr lang="ko-KR" alt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4</a:t>
                      </a:r>
                      <a:r>
                        <a:rPr lang="ko-KR" altLang="en-US" sz="1100" b="1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일</a:t>
                      </a:r>
                      <a:r>
                        <a:rPr lang="en-US" altLang="ko-KR" sz="1100" b="1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(</a:t>
                      </a:r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26hr</a:t>
                      </a:r>
                      <a:r>
                        <a:rPr lang="en-US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)</a:t>
                      </a:r>
                      <a:endParaRPr 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￦400,000</a:t>
                      </a:r>
                      <a:endParaRPr 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30</a:t>
                      </a:r>
                      <a:endParaRPr lang="en-US" altLang="ko-KR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28~31</a:t>
                      </a:r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27~30</a:t>
                      </a:r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5~8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11/28~12/1</a:t>
                      </a:r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FFF"/>
                    </a:solidFill>
                  </a:tcPr>
                </a:tc>
              </a:tr>
              <a:tr h="47169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장비진공기술</a:t>
                      </a:r>
                      <a:endParaRPr lang="ko-KR" alt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4</a:t>
                      </a:r>
                      <a:r>
                        <a:rPr lang="ko-KR" altLang="en-US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일</a:t>
                      </a:r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(</a:t>
                      </a:r>
                      <a:r>
                        <a:rPr lang="en-US" altLang="ko-KR" sz="1100" b="1" u="none" strike="noStrike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26</a:t>
                      </a:r>
                      <a:r>
                        <a:rPr lang="en-US" sz="1100" b="1" u="none" strike="noStrike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hr</a:t>
                      </a:r>
                      <a:r>
                        <a:rPr lang="en-US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)</a:t>
                      </a:r>
                      <a:endParaRPr 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￦400,000</a:t>
                      </a:r>
                      <a:endParaRPr 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35</a:t>
                      </a:r>
                      <a:endParaRPr lang="en-US" altLang="ko-KR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000" b="1" i="0" u="none" strike="noStrike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25~28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4~7</a:t>
                      </a:r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24~27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</a:tr>
              <a:tr h="47169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반도체장비통신기술</a:t>
                      </a:r>
                      <a:endParaRPr lang="ko-KR" alt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3</a:t>
                      </a:r>
                      <a:r>
                        <a:rPr lang="ko-KR" altLang="en-US" sz="1100" b="1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일</a:t>
                      </a:r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(</a:t>
                      </a:r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20h</a:t>
                      </a:r>
                      <a:r>
                        <a:rPr lang="en-US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r)</a:t>
                      </a:r>
                      <a:endParaRPr 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￦300,000</a:t>
                      </a:r>
                      <a:endParaRPr 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30</a:t>
                      </a:r>
                      <a:endParaRPr lang="en-US" altLang="ko-KR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18~20</a:t>
                      </a:r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29~31</a:t>
                      </a:r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5~7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</a:tr>
              <a:tr h="47169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Dry Etcher </a:t>
                      </a:r>
                      <a:r>
                        <a:rPr lang="ko-KR" altLang="en-US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기술</a:t>
                      </a:r>
                      <a:endParaRPr lang="ko-KR" alt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3</a:t>
                      </a:r>
                      <a:r>
                        <a:rPr lang="ko-KR" altLang="en-US" sz="1100" b="1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일</a:t>
                      </a:r>
                      <a:r>
                        <a:rPr lang="en-US" altLang="ko-KR" sz="1100" b="1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(</a:t>
                      </a:r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20hr)</a:t>
                      </a:r>
                      <a:endParaRPr lang="en-US" altLang="ko-KR" sz="1100" b="1" i="0" u="none" strike="noStrike" dirty="0" smtClean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￦300,000</a:t>
                      </a:r>
                      <a:endParaRPr lang="en-US" altLang="ko-KR" sz="1100" b="1" i="0" u="none" strike="noStrike" dirty="0" smtClean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25</a:t>
                      </a:r>
                      <a:endParaRPr lang="en-US" altLang="ko-KR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2~4</a:t>
                      </a:r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21~23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</a:tr>
              <a:tr h="47169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PECVD/ALD </a:t>
                      </a:r>
                      <a:r>
                        <a:rPr lang="ko-KR" altLang="en-US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기술</a:t>
                      </a:r>
                      <a:endParaRPr lang="ko-KR" alt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3</a:t>
                      </a:r>
                      <a:r>
                        <a:rPr lang="ko-KR" altLang="en-US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일</a:t>
                      </a:r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(</a:t>
                      </a:r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19</a:t>
                      </a:r>
                      <a:r>
                        <a:rPr lang="en-US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hr)</a:t>
                      </a:r>
                      <a:endParaRPr 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￦300,000</a:t>
                      </a:r>
                      <a:endParaRPr 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25</a:t>
                      </a:r>
                      <a:endParaRPr lang="en-US" altLang="ko-KR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18~20</a:t>
                      </a:r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10~12</a:t>
                      </a:r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477938" y="260648"/>
            <a:ext cx="62646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tx2">
                    <a:lumMod val="75000"/>
                  </a:schemeClr>
                </a:solidFill>
                <a:latin typeface="한컴 쿨재즈 B" panose="02020603020101020101" pitchFamily="18" charset="-127"/>
                <a:ea typeface="한컴 쿨재즈 B" panose="02020603020101020101" pitchFamily="18" charset="-127"/>
                <a:cs typeface="Tahoma" panose="020B0604030504040204" pitchFamily="34" charset="0"/>
              </a:rPr>
              <a:t>*</a:t>
            </a:r>
            <a:r>
              <a:rPr lang="en-US" altLang="ko-KR" sz="3200" b="1" dirty="0" smtClean="0">
                <a:solidFill>
                  <a:schemeClr val="tx2">
                    <a:lumMod val="75000"/>
                  </a:schemeClr>
                </a:solidFill>
                <a:latin typeface="한컴 쿨재즈 B" panose="02020603020101020101" pitchFamily="18" charset="-127"/>
                <a:ea typeface="한컴 쿨재즈 B" panose="02020603020101020101" pitchFamily="18" charset="-127"/>
                <a:cs typeface="Tahoma" panose="020B0604030504040204" pitchFamily="34" charset="0"/>
              </a:rPr>
              <a:t> 2016</a:t>
            </a:r>
            <a:r>
              <a:rPr lang="ko-KR" altLang="en-US" sz="3200" b="1" dirty="0" smtClean="0">
                <a:solidFill>
                  <a:schemeClr val="tx2">
                    <a:lumMod val="75000"/>
                  </a:schemeClr>
                </a:solidFill>
                <a:latin typeface="한컴 쿨재즈 B" panose="02020603020101020101" pitchFamily="18" charset="-127"/>
                <a:ea typeface="한컴 쿨재즈 B" panose="02020603020101020101" pitchFamily="18" charset="-127"/>
                <a:cs typeface="Tahoma" panose="020B0604030504040204" pitchFamily="34" charset="0"/>
              </a:rPr>
              <a:t>년 정규교육과정 일정 </a:t>
            </a:r>
            <a:r>
              <a:rPr lang="en-US" altLang="ko-KR" sz="3200" b="1" dirty="0">
                <a:solidFill>
                  <a:schemeClr val="tx2">
                    <a:lumMod val="75000"/>
                  </a:schemeClr>
                </a:solidFill>
                <a:latin typeface="한컴 쿨재즈 B" panose="02020603020101020101" pitchFamily="18" charset="-127"/>
                <a:ea typeface="한컴 쿨재즈 B" panose="02020603020101020101" pitchFamily="18" charset="-127"/>
                <a:cs typeface="Tahoma" panose="020B0604030504040204" pitchFamily="34" charset="0"/>
              </a:rPr>
              <a:t>*</a:t>
            </a:r>
            <a:endParaRPr lang="ko-KR" altLang="en-US" sz="3200" b="1" dirty="0">
              <a:solidFill>
                <a:schemeClr val="tx2">
                  <a:lumMod val="75000"/>
                </a:schemeClr>
              </a:solidFill>
              <a:latin typeface="한컴 쿨재즈 B" panose="02020603020101020101" pitchFamily="18" charset="-127"/>
              <a:ea typeface="한컴 쿨재즈 B" panose="02020603020101020101" pitchFamily="18" charset="-127"/>
              <a:cs typeface="Tahoma" panose="020B060403050404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15516" y="5517232"/>
            <a:ext cx="87849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1000" dirty="0"/>
          </a:p>
          <a:p>
            <a:endParaRPr lang="ko-KR" altLang="en-US" sz="1000" dirty="0"/>
          </a:p>
          <a:p>
            <a:r>
              <a:rPr lang="ko-KR" altLang="en-US" sz="1000" dirty="0" smtClean="0"/>
              <a:t>*</a:t>
            </a:r>
            <a:r>
              <a:rPr lang="ko-KR" altLang="en-US" sz="1000" dirty="0"/>
              <a:t>상기의 </a:t>
            </a:r>
            <a:r>
              <a:rPr lang="ko-KR" altLang="en-US" sz="1000" dirty="0" smtClean="0"/>
              <a:t>일정</a:t>
            </a:r>
            <a:r>
              <a:rPr lang="en-US" altLang="ko-KR" sz="1000" dirty="0"/>
              <a:t> </a:t>
            </a:r>
            <a:r>
              <a:rPr lang="ko-KR" altLang="en-US" sz="1000" dirty="0" smtClean="0"/>
              <a:t>및 교육비는 변경될 수 있음</a:t>
            </a:r>
            <a:r>
              <a:rPr lang="en-US" altLang="ko-KR" sz="1000" dirty="0" smtClean="0"/>
              <a:t>(1</a:t>
            </a:r>
            <a:r>
              <a:rPr lang="ko-KR" altLang="en-US" sz="1000" dirty="0" smtClean="0"/>
              <a:t>월</a:t>
            </a:r>
            <a:r>
              <a:rPr lang="en-US" altLang="ko-KR" sz="1000" dirty="0" smtClean="0"/>
              <a:t>, 2</a:t>
            </a:r>
            <a:r>
              <a:rPr lang="ko-KR" altLang="en-US" sz="1000" dirty="0" smtClean="0"/>
              <a:t>월 정규교육 없음</a:t>
            </a:r>
            <a:r>
              <a:rPr lang="en-US" altLang="ko-KR" sz="1000" dirty="0" smtClean="0"/>
              <a:t>)</a:t>
            </a:r>
          </a:p>
          <a:p>
            <a:r>
              <a:rPr lang="ko-KR" altLang="en-US" sz="1000" dirty="0" smtClean="0"/>
              <a:t>*</a:t>
            </a:r>
            <a:r>
              <a:rPr lang="en-US" altLang="ko-KR" sz="1000" dirty="0"/>
              <a:t>[</a:t>
            </a:r>
            <a:r>
              <a:rPr lang="ko-KR" altLang="en-US" sz="1000" dirty="0"/>
              <a:t>고용노동부</a:t>
            </a:r>
            <a:r>
              <a:rPr lang="en-US" altLang="ko-KR" sz="1000" dirty="0"/>
              <a:t>-</a:t>
            </a:r>
            <a:r>
              <a:rPr lang="ko-KR" altLang="en-US" sz="1000" dirty="0"/>
              <a:t>사업주 직업능력개발훈련 지원사업</a:t>
            </a:r>
            <a:r>
              <a:rPr lang="en-US" altLang="ko-KR" sz="1000" dirty="0"/>
              <a:t>]</a:t>
            </a:r>
            <a:r>
              <a:rPr lang="ko-KR" altLang="en-US" sz="1000" dirty="0"/>
              <a:t>에 의해 인정 받은 교육과정으로 약 </a:t>
            </a:r>
            <a:r>
              <a:rPr lang="en-US" altLang="ko-KR" sz="1000" dirty="0" smtClean="0"/>
              <a:t>35%</a:t>
            </a:r>
            <a:r>
              <a:rPr lang="ko-KR" altLang="en-US" sz="1000" dirty="0"/>
              <a:t>에 해당하는 소정의 지원금을 </a:t>
            </a:r>
            <a:r>
              <a:rPr lang="ko-KR" altLang="en-US" sz="1000" dirty="0" smtClean="0"/>
              <a:t>환급</a:t>
            </a:r>
            <a:r>
              <a:rPr lang="en-US" altLang="ko-KR" sz="1000" dirty="0" smtClean="0"/>
              <a:t> </a:t>
            </a:r>
            <a:endParaRPr lang="ko-KR" altLang="en-US" sz="1000" dirty="0"/>
          </a:p>
          <a:p>
            <a:r>
              <a:rPr lang="en-US" altLang="ko-KR" sz="1000" dirty="0" smtClean="0"/>
              <a:t> (</a:t>
            </a:r>
            <a:r>
              <a:rPr lang="ko-KR" altLang="en-US" sz="1000" dirty="0"/>
              <a:t>수행기관 </a:t>
            </a:r>
            <a:r>
              <a:rPr lang="en-US" altLang="ko-KR" sz="1000" dirty="0"/>
              <a:t>: </a:t>
            </a:r>
            <a:r>
              <a:rPr lang="ko-KR" altLang="en-US" sz="1000" dirty="0"/>
              <a:t>한국산업인력공단 지역본부 및 지사</a:t>
            </a:r>
            <a:r>
              <a:rPr lang="en-US" altLang="ko-KR" sz="1000" dirty="0"/>
              <a:t>) </a:t>
            </a:r>
            <a:endParaRPr lang="en-US" altLang="ko-KR" sz="1000" dirty="0" smtClean="0"/>
          </a:p>
          <a:p>
            <a:r>
              <a:rPr lang="ko-KR" altLang="en-US" sz="1000" dirty="0" smtClean="0"/>
              <a:t>*</a:t>
            </a:r>
            <a:r>
              <a:rPr lang="ko-KR" altLang="en-US" sz="1000" dirty="0"/>
              <a:t>작성일자 </a:t>
            </a:r>
            <a:r>
              <a:rPr lang="en-US" altLang="ko-KR" sz="1000" dirty="0"/>
              <a:t>: </a:t>
            </a:r>
            <a:r>
              <a:rPr lang="en-US" altLang="ko-KR" sz="1000" dirty="0" smtClean="0"/>
              <a:t>2016.3.8</a:t>
            </a:r>
            <a:endParaRPr lang="ko-KR" altLang="en-US" sz="1000" dirty="0"/>
          </a:p>
        </p:txBody>
      </p:sp>
      <p:cxnSp>
        <p:nvCxnSpPr>
          <p:cNvPr id="5" name="직선 연결선 4"/>
          <p:cNvCxnSpPr/>
          <p:nvPr/>
        </p:nvCxnSpPr>
        <p:spPr>
          <a:xfrm>
            <a:off x="3491880" y="1628800"/>
            <a:ext cx="36004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/>
          <p:cNvCxnSpPr/>
          <p:nvPr/>
        </p:nvCxnSpPr>
        <p:spPr>
          <a:xfrm>
            <a:off x="3491880" y="3068960"/>
            <a:ext cx="36004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9466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506</TotalTime>
  <Words>212</Words>
  <Application>Microsoft Office PowerPoint</Application>
  <PresentationFormat>화면 슬라이드 쇼(4:3)</PresentationFormat>
  <Paragraphs>104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sanhak10</dc:creator>
  <cp:lastModifiedBy>jys</cp:lastModifiedBy>
  <cp:revision>59</cp:revision>
  <cp:lastPrinted>2015-12-16T00:58:09Z</cp:lastPrinted>
  <dcterms:created xsi:type="dcterms:W3CDTF">2013-11-29T05:19:00Z</dcterms:created>
  <dcterms:modified xsi:type="dcterms:W3CDTF">2016-03-08T00:38:45Z</dcterms:modified>
</cp:coreProperties>
</file>